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1"/>
    <p:restoredTop sz="84943"/>
  </p:normalViewPr>
  <p:slideViewPr>
    <p:cSldViewPr snapToGrid="0">
      <p:cViewPr varScale="1">
        <p:scale>
          <a:sx n="103" d="100"/>
          <a:sy n="103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5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8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1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85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5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18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9/19/25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running-jobs/batch-job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open_ondemand/jupyter_session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alpine_conda_mamba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mba.readthedocs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>
                  <a:noFill/>
                </a:ln>
                <a:ea typeface="+mj-lt"/>
                <a:cs typeface="+mj-lt"/>
              </a:rPr>
              <a:t>Installing Software on Alpine with Conda and Mamba</a:t>
            </a:r>
            <a:endParaRPr lang="en-US" sz="4800" dirty="0">
              <a:ln w="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>
                <a:latin typeface="Century Gothic" panose="020B0502020202020204" pitchFamily="34" charset="0"/>
              </a:rPr>
              <a:t>The file “.</a:t>
            </a:r>
            <a:r>
              <a:rPr lang="en-US" sz="3000" dirty="0" err="1">
                <a:latin typeface="Century Gothic" panose="020B0502020202020204" pitchFamily="34" charset="0"/>
              </a:rPr>
              <a:t>condarc</a:t>
            </a:r>
            <a:r>
              <a:rPr lang="en-US" sz="3000" dirty="0">
                <a:latin typeface="Century Gothic" panose="020B0502020202020204" pitchFamily="34" charset="0"/>
              </a:rPr>
              <a:t>” is a special file that specifies configurations for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Specifies items such as </a:t>
            </a:r>
            <a:r>
              <a:rPr lang="en-US" u="sng" dirty="0">
                <a:latin typeface="Century Gothic" panose="020B0502020202020204" pitchFamily="34" charset="0"/>
              </a:rPr>
              <a:t>where to store installed packages and environments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Located in your Home directory,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/home/$USER/.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condarc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sz="2400" dirty="0">
                <a:latin typeface="Century Gothic" panose="020B0502020202020204" pitchFamily="34" charset="0"/>
              </a:rPr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access to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latin typeface="Century Gothic" panose="020B0502020202020204" pitchFamily="34" charset="0"/>
              </a:rPr>
              <a:t>On CURC systems,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are made available through modules</a:t>
            </a:r>
          </a:p>
          <a:p>
            <a:r>
              <a:rPr lang="en-US" sz="2800" b="1" u="sng" dirty="0">
                <a:latin typeface="Century Gothic" panose="020B0502020202020204" pitchFamily="34" charset="0"/>
              </a:rPr>
              <a:t>We highly recommend using these modules 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Redirects output produced by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and Mamba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useful variables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the “.</a:t>
            </a:r>
            <a:r>
              <a:rPr lang="en-US" sz="2800" dirty="0" err="1">
                <a:latin typeface="Century Gothic" panose="020B0502020202020204" pitchFamily="34" charset="0"/>
              </a:rPr>
              <a:t>condarc</a:t>
            </a:r>
            <a:r>
              <a:rPr lang="en-US" sz="2800" dirty="0">
                <a:latin typeface="Century Gothic" panose="020B0502020202020204" pitchFamily="34" charset="0"/>
              </a:rPr>
              <a:t>” file, if it doesn’t exist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must be on a compute node to get access to modules!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is accessible via </a:t>
            </a:r>
          </a:p>
          <a:p>
            <a:pPr marL="0" indent="0">
              <a:buNone/>
            </a:pPr>
            <a:endParaRPr lang="en-US" sz="9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Mamba is accessible via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NOTE:</a:t>
            </a:r>
            <a:r>
              <a:rPr lang="en-US" dirty="0">
                <a:latin typeface="Century Gothic" panose="020B0502020202020204" pitchFamily="34" charset="0"/>
              </a:rPr>
              <a:t> We have retired our former “</a:t>
            </a:r>
            <a:r>
              <a:rPr lang="en-US" dirty="0" err="1">
                <a:latin typeface="Century Gothic" panose="020B0502020202020204" pitchFamily="34" charset="0"/>
              </a:rPr>
              <a:t>mambaforge</a:t>
            </a:r>
            <a:r>
              <a:rPr lang="en-US" dirty="0">
                <a:latin typeface="Century Gothic" panose="020B0502020202020204" pitchFamily="34" charset="0"/>
              </a:rPr>
              <a:t>” module, as it is deprecated; please use “</a:t>
            </a:r>
            <a:r>
              <a:rPr lang="en-US" dirty="0" err="1">
                <a:latin typeface="Century Gothic" panose="020B0502020202020204" pitchFamily="34" charset="0"/>
              </a:rPr>
              <a:t>miniforge</a:t>
            </a:r>
            <a:r>
              <a:rPr lang="en-US" dirty="0">
                <a:latin typeface="Century Gothic" panose="020B0502020202020204" pitchFamily="34" charset="0"/>
              </a:rPr>
              <a:t>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4318810"/>
            <a:ext cx="5210312" cy="700712"/>
            <a:chOff x="1863084" y="4469527"/>
            <a:chExt cx="9717025" cy="19461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620566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3105036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9/19/25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John Reiland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Computing, User Support Team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http://www.colorado.edu/rc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23297" y="1590877"/>
            <a:ext cx="12201840" cy="602434"/>
            <a:chOff x="612918" y="3257253"/>
            <a:chExt cx="11555233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12918" y="3257253"/>
              <a:ext cx="10881121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234296"/>
            <a:chOff x="276603" y="2658772"/>
            <a:chExt cx="11701805" cy="1667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6"/>
              <a:ext cx="10895086" cy="15409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qos</a:t>
              </a:r>
              <a:r>
                <a:rPr lang="en-US" sz="1200" dirty="0">
                  <a:latin typeface="Monaco" pitchFamily="2" charset="77"/>
                </a:rPr>
                <a:t>=normal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23297" y="5274470"/>
            <a:ext cx="12106454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4"/>
              <a:ext cx="10933123" cy="165429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  <a:hlinkClick r:id="rId3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  <a:hlinkClick r:id="rId3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 Open OnDemand users can utilize their environments in Jupyter sessions. This can be done using two different methods: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Specifying the environment name in the “Conda environment” field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launch the notebook from within your environment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Needed for some Jupyter extensions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a Jupyter Kernel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switch between different environments while in a notebook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May prevent some Jupyter extensions from working</a:t>
            </a:r>
          </a:p>
          <a:p>
            <a:r>
              <a:rPr lang="en-US" dirty="0">
                <a:latin typeface="Century Gothic" panose="020B0502020202020204" pitchFamily="34" charset="0"/>
              </a:rPr>
              <a:t>Both methods are described at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https://curc.readthedocs.io/en/latest/open_ondemand/jupyter_session.html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entury Gothic" panose="020B0502020202020204" pitchFamily="34" charset="0"/>
              </a:rPr>
              <a:t>Thank you! </a:t>
            </a:r>
            <a:endParaRPr sz="4800" b="1" dirty="0">
              <a:latin typeface="Century Gothic" panose="020B0502020202020204" pitchFamily="34" charset="0"/>
            </a:endParaRP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753093" y="187905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latin typeface="Century Gothic" panose="020B0502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latin typeface="Century Gothic" panose="020B0502020202020204" pitchFamily="34" charset="0"/>
                <a:hlinkClick r:id="rId3"/>
              </a:rPr>
              <a:t>http://tinyurl.com/curc-survey18</a:t>
            </a:r>
            <a:endParaRPr sz="30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>
              <a:latin typeface="Century Gothic" panose="020B0502020202020204" pitchFamily="34" charset="0"/>
            </a:endParaRP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linking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93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linking to https://github.com/ResearchComputing/alpine_conda_mamba_primer 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  <a:hlinkClick r:id="rId3"/>
              </a:rPr>
              <a:t> 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that links to https://github.com/ResearchComputing/alpine_conda_mamba_primer 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Conda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Conda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(Apptainer/Singularity)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Conda, Miniconda,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https://ondemand-rmacc.rc.colorado.edu/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Mamba is a faster and more robust package manager in comparison to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 is fully compatible with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packages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Supports </a:t>
            </a:r>
            <a:r>
              <a:rPr lang="en-US" b="1" u="sng" dirty="0">
                <a:latin typeface="Century Gothic" panose="020B0502020202020204" pitchFamily="34" charset="0"/>
              </a:rPr>
              <a:t>most</a:t>
            </a:r>
            <a:r>
              <a:rPr lang="en-US" dirty="0">
                <a:latin typeface="Century Gothic" panose="020B0502020202020204" pitchFamily="34" charset="0"/>
              </a:rPr>
              <a:t> of </a:t>
            </a:r>
            <a:r>
              <a:rPr lang="en-US" dirty="0" err="1">
                <a:latin typeface="Century Gothic" panose="020B0502020202020204" pitchFamily="34" charset="0"/>
              </a:rPr>
              <a:t>Conda’s</a:t>
            </a:r>
            <a:r>
              <a:rPr lang="en-US" dirty="0">
                <a:latin typeface="Century Gothic" panose="020B0502020202020204" pitchFamily="34" charset="0"/>
              </a:rPr>
              <a:t> commands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most cases, Mamba can be used as a drop-in replacement for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i.e. replace “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” with “mamba” in commands</a:t>
            </a:r>
          </a:p>
          <a:p>
            <a:pPr marL="914400" lvl="2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mamba.readthedocs.io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1526</Words>
  <Application>Microsoft Macintosh PowerPoint</Application>
  <PresentationFormat>Widescreen</PresentationFormat>
  <Paragraphs>273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40</cp:revision>
  <cp:lastPrinted>2025-09-22T16:47:23Z</cp:lastPrinted>
  <dcterms:created xsi:type="dcterms:W3CDTF">2023-01-13T17:07:22Z</dcterms:created>
  <dcterms:modified xsi:type="dcterms:W3CDTF">2025-09-22T16:48:01Z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